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Klee One SemiBold"/>
      <p:regular r:id="rId53"/>
    </p:embeddedFont>
    <p:embeddedFont>
      <p:font typeface="Nunito"/>
      <p:regular r:id="rId54"/>
      <p:bold r:id="rId55"/>
      <p:italic r:id="rId56"/>
      <p:boldItalic r:id="rId57"/>
    </p:embeddedFont>
    <p:embeddedFont>
      <p:font typeface="Bebas Neue"/>
      <p:regular r:id="rId58"/>
    </p:embeddedFont>
    <p:embeddedFont>
      <p:font typeface="Fira Sans Extra Condensed Medium"/>
      <p:regular r:id="rId59"/>
      <p:bold r:id="rId60"/>
      <p:italic r:id="rId61"/>
      <p:boldItalic r:id="rId62"/>
    </p:embeddedFont>
    <p:embeddedFont>
      <p:font typeface="Zen Old Mincho SemiBold"/>
      <p:regular r:id="rId63"/>
      <p:bold r:id="rId64"/>
    </p:embeddedFont>
    <p:embeddedFont>
      <p:font typeface="Klee One"/>
      <p:regular r:id="rId65"/>
    </p:embeddedFont>
    <p:embeddedFont>
      <p:font typeface="Questrial"/>
      <p:regular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351206-A8F6-4703-A7DF-863089EDFBCA}">
  <a:tblStyle styleId="{B0351206-A8F6-4703-A7DF-863089EDFB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ExtraCondensedMedium-boldItalic.fntdata"/><Relationship Id="rId61" Type="http://schemas.openxmlformats.org/officeDocument/2006/relationships/font" Target="fonts/FiraSansExtraCondensedMedium-italic.fntdata"/><Relationship Id="rId20" Type="http://schemas.openxmlformats.org/officeDocument/2006/relationships/slide" Target="slides/slide15.xml"/><Relationship Id="rId64" Type="http://schemas.openxmlformats.org/officeDocument/2006/relationships/font" Target="fonts/ZenOldMinchoSemiBold-bold.fntdata"/><Relationship Id="rId63" Type="http://schemas.openxmlformats.org/officeDocument/2006/relationships/font" Target="fonts/ZenOldMinchoSemiBold-regular.fntdata"/><Relationship Id="rId22" Type="http://schemas.openxmlformats.org/officeDocument/2006/relationships/slide" Target="slides/slide17.xml"/><Relationship Id="rId66" Type="http://schemas.openxmlformats.org/officeDocument/2006/relationships/font" Target="fonts/Questrial-regular.fntdata"/><Relationship Id="rId21" Type="http://schemas.openxmlformats.org/officeDocument/2006/relationships/slide" Target="slides/slide16.xml"/><Relationship Id="rId65" Type="http://schemas.openxmlformats.org/officeDocument/2006/relationships/font" Target="fonts/KleeOn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ExtraCondensed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KleeOneSemiBol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bold.fntdata"/><Relationship Id="rId10" Type="http://schemas.openxmlformats.org/officeDocument/2006/relationships/slide" Target="slides/slide5.xml"/><Relationship Id="rId54" Type="http://schemas.openxmlformats.org/officeDocument/2006/relationships/font" Target="fonts/Nunito-regular.fntdata"/><Relationship Id="rId13" Type="http://schemas.openxmlformats.org/officeDocument/2006/relationships/slide" Target="slides/slide8.xml"/><Relationship Id="rId57" Type="http://schemas.openxmlformats.org/officeDocument/2006/relationships/font" Target="fonts/Nunito-boldItalic.fntdata"/><Relationship Id="rId12" Type="http://schemas.openxmlformats.org/officeDocument/2006/relationships/slide" Target="slides/slide7.xml"/><Relationship Id="rId56" Type="http://schemas.openxmlformats.org/officeDocument/2006/relationships/font" Target="fonts/Nunito-italic.fntdata"/><Relationship Id="rId15" Type="http://schemas.openxmlformats.org/officeDocument/2006/relationships/slide" Target="slides/slide10.xml"/><Relationship Id="rId59" Type="http://schemas.openxmlformats.org/officeDocument/2006/relationships/font" Target="fonts/FiraSansExtraCondensedMedium-regular.fntdata"/><Relationship Id="rId14" Type="http://schemas.openxmlformats.org/officeDocument/2006/relationships/slide" Target="slides/slide9.xml"/><Relationship Id="rId58" Type="http://schemas.openxmlformats.org/officeDocument/2006/relationships/font" Target="fonts/BebasNeu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d838b6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d838b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2a4f2f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b2a4f2f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685f97e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685f97e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685f97ea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685f97e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1d838b6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1d838b6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675d42d4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675d42d4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207fd22f2_0_25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207fd22f2_0_25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a4df9e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a4df9e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675d42d4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675d42d4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75d42d47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75d42d47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1d838b62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1d838b6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75d42d4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675d42d4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675d42d47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6675d42d4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675d42d47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675d42d47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675d42d47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675d42d47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675d42d4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6675d42d4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675d42d47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675d42d47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675d42d47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675d42d47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675d42d47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675d42d47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675d42d47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6675d42d47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675d42d47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6675d42d47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675d42d47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6675d42d47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6675d42d47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6675d42d47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675d42d47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675d42d47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675d42d47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6675d42d47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675d42d47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675d42d47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675d42d4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6675d42d4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675d42d47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675d42d47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675d42d47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6675d42d47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675d42d47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6675d42d47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675d42d47_1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675d42d47_1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675d42d4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675d42d4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675d42d47_1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6675d42d47_1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675d42d47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6675d42d47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675d42d47_1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675d42d47_1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675d42d47_1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675d42d47_1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675d42d47_1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6675d42d47_1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675d42d47_1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6675d42d47_1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6675d42d47_1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6675d42d47_1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675d42d47_1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6675d42d47_1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675d42d4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675d42d4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675d42d4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675d42d4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675d42d4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675d42d4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675d42d47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675d42d47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675d42d47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675d42d47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33800" y="1916675"/>
            <a:ext cx="44025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3605133" y="3172601"/>
            <a:ext cx="43134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" name="Google Shape;47;p1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/>
          <p:nvPr>
            <p:ph idx="3" type="subTitle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5571350" y="2580693"/>
            <a:ext cx="306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13"/>
          <p:cNvSpPr txBox="1"/>
          <p:nvPr>
            <p:ph idx="5" type="subTitle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title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" name="Google Shape;57;p13"/>
          <p:cNvSpPr txBox="1"/>
          <p:nvPr>
            <p:ph idx="7" type="subTitle"/>
          </p:nvPr>
        </p:nvSpPr>
        <p:spPr>
          <a:xfrm>
            <a:off x="5571350" y="4147999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8" type="title"/>
          </p:nvPr>
        </p:nvSpPr>
        <p:spPr>
          <a:xfrm>
            <a:off x="720000" y="365913"/>
            <a:ext cx="198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13" type="title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15" type="title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4617850" y="1661475"/>
            <a:ext cx="37758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4617850" y="2916800"/>
            <a:ext cx="3775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4920400" y="2626775"/>
            <a:ext cx="33462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4920400" y="1545450"/>
            <a:ext cx="2881800" cy="69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442987" y="3390950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442987" y="3804248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5257513" y="3390950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5257513" y="3804248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0750" y="3380025"/>
            <a:ext cx="1805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710750" y="3785547"/>
            <a:ext cx="3465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title"/>
          </p:nvPr>
        </p:nvSpPr>
        <p:spPr>
          <a:xfrm>
            <a:off x="710750" y="1223125"/>
            <a:ext cx="1805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710750" y="1627900"/>
            <a:ext cx="3465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4" type="title"/>
          </p:nvPr>
        </p:nvSpPr>
        <p:spPr>
          <a:xfrm>
            <a:off x="710750" y="2301213"/>
            <a:ext cx="1805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" name="Google Shape;89;p18"/>
          <p:cNvSpPr txBox="1"/>
          <p:nvPr>
            <p:ph idx="5" type="subTitle"/>
          </p:nvPr>
        </p:nvSpPr>
        <p:spPr>
          <a:xfrm>
            <a:off x="710750" y="2706729"/>
            <a:ext cx="3465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6" type="title"/>
          </p:nvPr>
        </p:nvSpPr>
        <p:spPr>
          <a:xfrm>
            <a:off x="710750" y="387250"/>
            <a:ext cx="4724700" cy="77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772650" y="1565975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772650" y="1979273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title"/>
          </p:nvPr>
        </p:nvSpPr>
        <p:spPr>
          <a:xfrm>
            <a:off x="3291776" y="1565975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3291777" y="1979273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4" type="title"/>
          </p:nvPr>
        </p:nvSpPr>
        <p:spPr>
          <a:xfrm>
            <a:off x="772650" y="3083619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19"/>
          <p:cNvSpPr txBox="1"/>
          <p:nvPr>
            <p:ph idx="5" type="subTitle"/>
          </p:nvPr>
        </p:nvSpPr>
        <p:spPr>
          <a:xfrm>
            <a:off x="772650" y="3496926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6" type="title"/>
          </p:nvPr>
        </p:nvSpPr>
        <p:spPr>
          <a:xfrm>
            <a:off x="3300396" y="3083619"/>
            <a:ext cx="24264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9"/>
          <p:cNvSpPr txBox="1"/>
          <p:nvPr>
            <p:ph idx="7" type="subTitle"/>
          </p:nvPr>
        </p:nvSpPr>
        <p:spPr>
          <a:xfrm>
            <a:off x="3291777" y="3496926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6651929" y="59677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6651929" y="1023959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title"/>
          </p:nvPr>
        </p:nvSpPr>
        <p:spPr>
          <a:xfrm>
            <a:off x="3876449" y="2061850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3876450" y="2489034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4" type="title"/>
          </p:nvPr>
        </p:nvSpPr>
        <p:spPr>
          <a:xfrm>
            <a:off x="3876453" y="59677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0"/>
          <p:cNvSpPr txBox="1"/>
          <p:nvPr>
            <p:ph idx="5" type="subTitle"/>
          </p:nvPr>
        </p:nvSpPr>
        <p:spPr>
          <a:xfrm>
            <a:off x="3876455" y="1023959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6" type="title"/>
          </p:nvPr>
        </p:nvSpPr>
        <p:spPr>
          <a:xfrm>
            <a:off x="3876449" y="352692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0"/>
          <p:cNvSpPr txBox="1"/>
          <p:nvPr>
            <p:ph idx="7" type="subTitle"/>
          </p:nvPr>
        </p:nvSpPr>
        <p:spPr>
          <a:xfrm>
            <a:off x="3876450" y="3947167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8" type="title"/>
          </p:nvPr>
        </p:nvSpPr>
        <p:spPr>
          <a:xfrm>
            <a:off x="6651925" y="2061850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0"/>
          <p:cNvSpPr txBox="1"/>
          <p:nvPr>
            <p:ph idx="9" type="subTitle"/>
          </p:nvPr>
        </p:nvSpPr>
        <p:spPr>
          <a:xfrm>
            <a:off x="6651925" y="2489034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3" type="title"/>
          </p:nvPr>
        </p:nvSpPr>
        <p:spPr>
          <a:xfrm>
            <a:off x="6651925" y="352692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0"/>
          <p:cNvSpPr txBox="1"/>
          <p:nvPr>
            <p:ph idx="14" type="subTitle"/>
          </p:nvPr>
        </p:nvSpPr>
        <p:spPr>
          <a:xfrm>
            <a:off x="6651925" y="3947167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5" type="title"/>
          </p:nvPr>
        </p:nvSpPr>
        <p:spPr>
          <a:xfrm>
            <a:off x="796200" y="2024325"/>
            <a:ext cx="2117100" cy="95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10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hasCustomPrompt="1" type="title"/>
          </p:nvPr>
        </p:nvSpPr>
        <p:spPr>
          <a:xfrm>
            <a:off x="1055400" y="983350"/>
            <a:ext cx="38595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1055400" y="1811650"/>
            <a:ext cx="43272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hasCustomPrompt="1" idx="2" type="title"/>
          </p:nvPr>
        </p:nvSpPr>
        <p:spPr>
          <a:xfrm>
            <a:off x="1055400" y="2605127"/>
            <a:ext cx="38595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2" name="Google Shape;122;p21"/>
          <p:cNvSpPr txBox="1"/>
          <p:nvPr>
            <p:ph idx="3" type="subTitle"/>
          </p:nvPr>
        </p:nvSpPr>
        <p:spPr>
          <a:xfrm>
            <a:off x="1055400" y="3433423"/>
            <a:ext cx="43272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265350" y="1502417"/>
            <a:ext cx="2613300" cy="1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2"/>
          <p:cNvSpPr txBox="1"/>
          <p:nvPr>
            <p:ph idx="2" type="subTitle"/>
          </p:nvPr>
        </p:nvSpPr>
        <p:spPr>
          <a:xfrm>
            <a:off x="2425000" y="4124521"/>
            <a:ext cx="42939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2"/>
          <p:cNvSpPr txBox="1"/>
          <p:nvPr/>
        </p:nvSpPr>
        <p:spPr>
          <a:xfrm>
            <a:off x="2730325" y="3416238"/>
            <a:ext cx="37056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CRÉDITOS: Esta plantilla de presentación fue creada por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que incluye iconos de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infografías e imágenes de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e ilustraciones de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5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35" name="Google Shape;135;p25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5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hasCustomPrompt="1"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5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hasCustomPrompt="1"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5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hasCustomPrompt="1"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5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hasCustomPrompt="1"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5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4" type="subTitle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52" name="Google Shape;152;p26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6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hasCustomPrompt="1"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6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hasCustomPrompt="1"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6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hasCustomPrompt="1"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26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hasCustomPrompt="1"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6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14" type="subTitle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3">
  <p:cSld name="CUSTOM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7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69" name="Google Shape;169;p27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7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hasCustomPrompt="1"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7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hasCustomPrompt="1"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7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hasCustomPrompt="1"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7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hasCustomPrompt="1"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7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14" type="subTitle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41825" y="1202500"/>
            <a:ext cx="71940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vvic"/>
              <a:buAutoNum type="arabicPeriod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907137" y="3077720"/>
            <a:ext cx="33504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886463" y="820194"/>
            <a:ext cx="33504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349937" y="3565479"/>
            <a:ext cx="2907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86463" y="1316836"/>
            <a:ext cx="2907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6070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329250" y="826025"/>
            <a:ext cx="4015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335700" y="1602275"/>
            <a:ext cx="3813300" cy="23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638700" y="3202625"/>
            <a:ext cx="7866900" cy="10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" name="Google Shape;36;p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713225" y="1033212"/>
            <a:ext cx="4402200" cy="157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713225" y="2756088"/>
            <a:ext cx="34245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740550" y="2653478"/>
            <a:ext cx="4667100" cy="129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1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-1657299"/>
            <a:ext cx="11946900" cy="89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298975" y="308425"/>
            <a:ext cx="7052700" cy="22863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8"/>
          <p:cNvSpPr txBox="1"/>
          <p:nvPr>
            <p:ph type="ctrTitle"/>
          </p:nvPr>
        </p:nvSpPr>
        <p:spPr>
          <a:xfrm>
            <a:off x="395350" y="384025"/>
            <a:ext cx="7047900" cy="23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臺北市立松山高級中學</a:t>
            </a:r>
            <a:endParaRPr b="0" sz="4000"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學生議會</a:t>
            </a:r>
            <a:endParaRPr b="0" sz="4000"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1122屆</a:t>
            </a: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預備會議暨</a:t>
            </a: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第</a:t>
            </a: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一</a:t>
            </a:r>
            <a:r>
              <a:rPr b="0" lang="es" sz="4000"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次會議</a:t>
            </a:r>
            <a:endParaRPr b="0" sz="4000">
              <a:solidFill>
                <a:schemeClr val="accent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/>
        </p:nvSpPr>
        <p:spPr>
          <a:xfrm>
            <a:off x="1498500" y="1740600"/>
            <a:ext cx="6147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3.主席報告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/>
        </p:nvSpPr>
        <p:spPr>
          <a:xfrm>
            <a:off x="2108925" y="1740600"/>
            <a:ext cx="507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議會介紹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/>
          <p:nvPr/>
        </p:nvSpPr>
        <p:spPr>
          <a:xfrm>
            <a:off x="2857500" y="450125"/>
            <a:ext cx="3504900" cy="13200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3405550" y="671525"/>
            <a:ext cx="2484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章程簡介</a:t>
            </a:r>
            <a:endParaRPr sz="45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cxnSp>
        <p:nvCxnSpPr>
          <p:cNvPr id="260" name="Google Shape;260;p39"/>
          <p:cNvCxnSpPr>
            <a:stCxn id="261" idx="0"/>
            <a:endCxn id="261" idx="0"/>
          </p:cNvCxnSpPr>
          <p:nvPr/>
        </p:nvCxnSpPr>
        <p:spPr>
          <a:xfrm>
            <a:off x="4470025" y="1630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9"/>
          <p:cNvSpPr txBox="1"/>
          <p:nvPr/>
        </p:nvSpPr>
        <p:spPr>
          <a:xfrm>
            <a:off x="3886450" y="1950150"/>
            <a:ext cx="152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規範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3810000" y="3982050"/>
            <a:ext cx="1073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規範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445100" y="1356700"/>
            <a:ext cx="56610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AutoNum type="arabicPeriod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總則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規範學生自治聯合會任務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AutoNum type="arabicPeriod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會員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規範會員權利及義務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AutoNum type="arabicPeriod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學生議會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規範學生議會職權，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人員組成及運作規定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4252075" y="1356700"/>
            <a:ext cx="5661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4.	學生會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規範學生會相關規定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5.	經費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規範會費及預決算提出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6.	附則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規範學校的協助及預決算審議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400" y="727125"/>
            <a:ext cx="3257175" cy="24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 txBox="1"/>
          <p:nvPr/>
        </p:nvSpPr>
        <p:spPr>
          <a:xfrm>
            <a:off x="171950" y="3287375"/>
            <a:ext cx="884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『 </a:t>
            </a:r>
            <a:r>
              <a:rPr lang="es" sz="30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學生議會</a:t>
            </a:r>
            <a:r>
              <a:rPr lang="es" sz="3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為學生自治聯合會</a:t>
            </a:r>
            <a:r>
              <a:rPr lang="es" sz="30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最高立法組織</a:t>
            </a:r>
            <a:r>
              <a:rPr lang="es" sz="3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』</a:t>
            </a:r>
            <a:endParaRPr sz="3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                ～學生自治聯合會組織章程  第7條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/>
        </p:nvSpPr>
        <p:spPr>
          <a:xfrm>
            <a:off x="1486250" y="1637550"/>
            <a:ext cx="1938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chemeClr val="dk1"/>
                </a:solidFill>
                <a:latin typeface="Klee One"/>
                <a:ea typeface="Klee One"/>
                <a:cs typeface="Klee One"/>
                <a:sym typeface="Klee One"/>
              </a:rPr>
              <a:t>行政</a:t>
            </a:r>
            <a:endParaRPr b="1" sz="4200">
              <a:solidFill>
                <a:schemeClr val="dk1"/>
              </a:solidFill>
              <a:latin typeface="Klee One"/>
              <a:ea typeface="Klee One"/>
              <a:cs typeface="Klee One"/>
              <a:sym typeface="Kle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學生會</a:t>
            </a:r>
            <a:endParaRPr sz="45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5527425" y="1591350"/>
            <a:ext cx="2718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立法</a:t>
            </a:r>
            <a:endParaRPr sz="42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學生議會</a:t>
            </a:r>
            <a:endParaRPr sz="48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283" name="Google Shape;283;p42"/>
          <p:cNvSpPr/>
          <p:nvPr/>
        </p:nvSpPr>
        <p:spPr>
          <a:xfrm>
            <a:off x="566450" y="844500"/>
            <a:ext cx="3777900" cy="3156000"/>
          </a:xfrm>
          <a:prstGeom prst="frame">
            <a:avLst>
              <a:gd fmla="val 12500" name="adj1"/>
            </a:avLst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42"/>
          <p:cNvSpPr/>
          <p:nvPr/>
        </p:nvSpPr>
        <p:spPr>
          <a:xfrm>
            <a:off x="4997475" y="844500"/>
            <a:ext cx="3777900" cy="3156000"/>
          </a:xfrm>
          <a:prstGeom prst="frame">
            <a:avLst>
              <a:gd fmla="val 12500" name="adj1"/>
            </a:avLst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/>
          <p:nvPr/>
        </p:nvSpPr>
        <p:spPr>
          <a:xfrm>
            <a:off x="2857500" y="450125"/>
            <a:ext cx="3504900" cy="13200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3405550" y="671525"/>
            <a:ext cx="2484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議會簡介</a:t>
            </a:r>
            <a:endParaRPr sz="45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cxnSp>
        <p:nvCxnSpPr>
          <p:cNvPr id="291" name="Google Shape;291;p43"/>
          <p:cNvCxnSpPr>
            <a:stCxn id="292" idx="0"/>
            <a:endCxn id="292" idx="0"/>
          </p:cNvCxnSpPr>
          <p:nvPr/>
        </p:nvCxnSpPr>
        <p:spPr>
          <a:xfrm>
            <a:off x="4470025" y="1630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43"/>
          <p:cNvSpPr txBox="1"/>
          <p:nvPr/>
        </p:nvSpPr>
        <p:spPr>
          <a:xfrm>
            <a:off x="3886450" y="1950150"/>
            <a:ext cx="1522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組成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會議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決議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sp>
        <p:nvSpPr>
          <p:cNvPr id="294" name="Google Shape;294;p43"/>
          <p:cNvSpPr txBox="1"/>
          <p:nvPr/>
        </p:nvSpPr>
        <p:spPr>
          <a:xfrm>
            <a:off x="3810000" y="3982050"/>
            <a:ext cx="1073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組成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300" y="1416125"/>
            <a:ext cx="3330350" cy="2497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5670975" y="3231975"/>
            <a:ext cx="31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60位議員     1位議長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445100" y="1356700"/>
            <a:ext cx="51402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1.	學生議會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由學生議員組成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每班一名，任期一學期，可連任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2.	重大失職的議員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 得由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各班自行罷免並補選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 通過後知會學生議會&amp;秘書處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會議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5670975" y="3231975"/>
            <a:ext cx="31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445100" y="1356700"/>
            <a:ext cx="4157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1.	定期會議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每學期至少召開一次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七日前以書面或網路通知</a:t>
            </a:r>
            <a:endParaRPr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4602500" y="1356700"/>
            <a:ext cx="4293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2.	臨時會議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若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緊急事故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須召開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於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開會三日前通知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學生議長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召開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學生議員1/5以上連署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提請議長召開，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議長不得拒絕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決議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445100" y="1356700"/>
            <a:ext cx="4946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1.	除章程另有規定外，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以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出席人數過半數同意</a:t>
            </a:r>
            <a:r>
              <a:rPr lang="es" sz="2400">
                <a:solidFill>
                  <a:srgbClr val="21212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行使之</a:t>
            </a:r>
            <a:endParaRPr sz="2400">
              <a:solidFill>
                <a:srgbClr val="21212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2.	章程之訂定與變更，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以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出席人數2/3以上同意</a:t>
            </a:r>
            <a:r>
              <a:rPr lang="es" sz="2400">
                <a:solidFill>
                  <a:srgbClr val="21212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行使之</a:t>
            </a:r>
            <a:endParaRPr sz="2400">
              <a:solidFill>
                <a:srgbClr val="21212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1516050" y="1740600"/>
            <a:ext cx="6111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2.</a:t>
            </a: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報告事項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/>
          <p:nvPr/>
        </p:nvSpPr>
        <p:spPr>
          <a:xfrm>
            <a:off x="2857500" y="450125"/>
            <a:ext cx="3504900" cy="13200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3405550" y="671525"/>
            <a:ext cx="2484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議員</a:t>
            </a: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職權</a:t>
            </a:r>
            <a:endParaRPr sz="45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cxnSp>
        <p:nvCxnSpPr>
          <p:cNvPr id="323" name="Google Shape;323;p47"/>
          <p:cNvCxnSpPr>
            <a:stCxn id="324" idx="0"/>
            <a:endCxn id="324" idx="0"/>
          </p:cNvCxnSpPr>
          <p:nvPr/>
        </p:nvCxnSpPr>
        <p:spPr>
          <a:xfrm>
            <a:off x="4470025" y="1630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47"/>
          <p:cNvSpPr txBox="1"/>
          <p:nvPr/>
        </p:nvSpPr>
        <p:spPr>
          <a:xfrm>
            <a:off x="2734800" y="1904625"/>
            <a:ext cx="37503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聽取報告＆質詢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提案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代理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覆議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/>
        </p:nvSpPr>
        <p:spPr>
          <a:xfrm>
            <a:off x="445100" y="556300"/>
            <a:ext cx="4233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聽取報告＆質詢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31" name="Google Shape;331;p48"/>
          <p:cNvSpPr txBox="1"/>
          <p:nvPr/>
        </p:nvSpPr>
        <p:spPr>
          <a:xfrm>
            <a:off x="445100" y="1356700"/>
            <a:ext cx="7995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1.	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學生會代表出席重要會議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後，應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於學生議會提出報告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對於學生會的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施政方針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、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報告或其他事項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提出口頭或書面質詢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口頭質詢於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議會召開時統一回覆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2.	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質詢及答覆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不得超過五分鐘，相同議題一次為限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（必要時得經主席同意延長）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違反前項規定者，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學生議會議長得予制止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提案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445100" y="1356700"/>
            <a:ext cx="54264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秘書處於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會議前兩週發放各班提案單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提案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以班級為單位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學生議員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二位以上附議，於期限內繳交至秘書處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秘書處彙整資料移交至學生會學權組處理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代理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43" name="Google Shape;343;p50"/>
          <p:cNvSpPr txBox="1"/>
          <p:nvPr/>
        </p:nvSpPr>
        <p:spPr>
          <a:xfrm>
            <a:off x="445100" y="1356700"/>
            <a:ext cx="5426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因故無法出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席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應於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會議前通知學生議會秘書處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委託同班級之會員代為行使職權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，應書面委託之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 開議前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檢具委託書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通知秘書處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無法代理，亦不計入出席人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數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復議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49" name="Google Shape;349;p51"/>
          <p:cNvSpPr txBox="1"/>
          <p:nvPr/>
        </p:nvSpPr>
        <p:spPr>
          <a:xfrm>
            <a:off x="445100" y="1356700"/>
            <a:ext cx="5426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決議案復議應於原案表決後提出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且具備下列條件：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具有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與原決議案不同之理由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議員十人以上</a:t>
            </a: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之連署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復議案經表決後，不得再以同一理由為復議之動議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/>
          <p:nvPr/>
        </p:nvSpPr>
        <p:spPr>
          <a:xfrm>
            <a:off x="2857500" y="450125"/>
            <a:ext cx="3504900" cy="13200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p52"/>
          <p:cNvSpPr txBox="1"/>
          <p:nvPr/>
        </p:nvSpPr>
        <p:spPr>
          <a:xfrm>
            <a:off x="3405550" y="671525"/>
            <a:ext cx="2484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議代</a:t>
            </a: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簡介</a:t>
            </a:r>
            <a:endParaRPr sz="45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cxnSp>
        <p:nvCxnSpPr>
          <p:cNvPr id="356" name="Google Shape;356;p52"/>
          <p:cNvCxnSpPr>
            <a:stCxn id="357" idx="0"/>
            <a:endCxn id="357" idx="0"/>
          </p:cNvCxnSpPr>
          <p:nvPr/>
        </p:nvCxnSpPr>
        <p:spPr>
          <a:xfrm>
            <a:off x="4470025" y="1630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52"/>
          <p:cNvSpPr txBox="1"/>
          <p:nvPr/>
        </p:nvSpPr>
        <p:spPr>
          <a:xfrm>
            <a:off x="3892500" y="1879225"/>
            <a:ext cx="1434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職責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數量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職責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64" name="Google Shape;364;p53"/>
          <p:cNvSpPr txBox="1"/>
          <p:nvPr/>
        </p:nvSpPr>
        <p:spPr>
          <a:xfrm>
            <a:off x="445100" y="1356700"/>
            <a:ext cx="5426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代表議會參與學校重大會議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如：校務會議、膳食會議等⋯⋯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數量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445100" y="1356700"/>
            <a:ext cx="8449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校務會議學生代表（不少於會議成員總數8％）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學生會代表 x6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Klee One SemiBold"/>
              <a:buChar char="●"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學生議會代表 x7 (由學生議員互相選舉產生)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不足額人數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學務處輔導學聯會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推選代表為候補人員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 送交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學生議會審查通過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/>
          <p:nvPr/>
        </p:nvSpPr>
        <p:spPr>
          <a:xfrm>
            <a:off x="2857500" y="450125"/>
            <a:ext cx="3504900" cy="13200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55"/>
          <p:cNvSpPr txBox="1"/>
          <p:nvPr/>
        </p:nvSpPr>
        <p:spPr>
          <a:xfrm>
            <a:off x="3405550" y="671525"/>
            <a:ext cx="2484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議長</a:t>
            </a: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職權</a:t>
            </a:r>
            <a:endParaRPr sz="45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cxnSp>
        <p:nvCxnSpPr>
          <p:cNvPr id="377" name="Google Shape;377;p55"/>
          <p:cNvCxnSpPr>
            <a:stCxn id="378" idx="0"/>
            <a:endCxn id="378" idx="0"/>
          </p:cNvCxnSpPr>
          <p:nvPr/>
        </p:nvCxnSpPr>
        <p:spPr>
          <a:xfrm>
            <a:off x="4470025" y="1630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55"/>
          <p:cNvSpPr txBox="1"/>
          <p:nvPr/>
        </p:nvSpPr>
        <p:spPr>
          <a:xfrm>
            <a:off x="3442650" y="1891925"/>
            <a:ext cx="2334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職責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選舉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緊急情況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職責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445100" y="1356700"/>
            <a:ext cx="5426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主持會議、代表議會出席學校會議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為議員爭取權益，如：請公假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/>
        </p:nvSpPr>
        <p:spPr>
          <a:xfrm>
            <a:off x="708725" y="541950"/>
            <a:ext cx="337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議事日程</a:t>
            </a:r>
            <a:endParaRPr sz="61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265775" y="1979575"/>
            <a:ext cx="44502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Klee One SemiBold"/>
              <a:buAutoNum type="arabicPeriod"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會議開始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Klee One SemiBold"/>
              <a:buAutoNum type="arabicPeriod"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報告事項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Klee One SemiBold"/>
              <a:buAutoNum type="arabicPeriod"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1122屆學生議長選舉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Klee One SemiBold"/>
              <a:buAutoNum type="arabicPeriod"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1122屆學生議長交接暨就職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609325" y="1979575"/>
            <a:ext cx="50496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5. </a:t>
            </a: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1121學生會決算案查（續）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6. 學生議員提案審議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7. 臨時動議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8. 散會</a:t>
            </a:r>
            <a:endParaRPr sz="15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選舉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91" name="Google Shape;391;p57"/>
          <p:cNvSpPr txBox="1"/>
          <p:nvPr/>
        </p:nvSpPr>
        <p:spPr>
          <a:xfrm>
            <a:off x="445100" y="1356700"/>
            <a:ext cx="8398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定期選舉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學生議員互選，採不記名投票。任期一學期，連選得連任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臨時改選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全體議員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1/3以上提議，過半數出席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    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出席議員2/3以上同意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/>
        </p:nvSpPr>
        <p:spPr>
          <a:xfrm>
            <a:off x="445100" y="556300"/>
            <a:ext cx="235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緊急情況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397" name="Google Shape;397;p58"/>
          <p:cNvSpPr txBox="1"/>
          <p:nvPr/>
        </p:nvSpPr>
        <p:spPr>
          <a:xfrm>
            <a:off x="445100" y="1356700"/>
            <a:ext cx="8398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議長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因故不能主持學生議會會議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議會推派代表主持之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議長因故不能主持學生議會會議時，由議會推派代表主持之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緊急補選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議長如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辭職、休學、喪失學籍或其他因素失去會籍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 -&gt; 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秘書處應於十日內集會進行補選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/>
          <p:nvPr/>
        </p:nvSpPr>
        <p:spPr>
          <a:xfrm>
            <a:off x="2857500" y="450125"/>
            <a:ext cx="3504900" cy="1320000"/>
          </a:xfrm>
          <a:prstGeom prst="rect">
            <a:avLst/>
          </a:prstGeom>
          <a:solidFill>
            <a:srgbClr val="BAC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59"/>
          <p:cNvSpPr txBox="1"/>
          <p:nvPr/>
        </p:nvSpPr>
        <p:spPr>
          <a:xfrm>
            <a:off x="3088200" y="671525"/>
            <a:ext cx="3043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秘書處</a:t>
            </a:r>
            <a:r>
              <a:rPr lang="es" sz="4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簡介</a:t>
            </a:r>
            <a:endParaRPr sz="45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cxnSp>
        <p:nvCxnSpPr>
          <p:cNvPr id="404" name="Google Shape;404;p59"/>
          <p:cNvCxnSpPr>
            <a:stCxn id="405" idx="0"/>
            <a:endCxn id="405" idx="0"/>
          </p:cNvCxnSpPr>
          <p:nvPr/>
        </p:nvCxnSpPr>
        <p:spPr>
          <a:xfrm>
            <a:off x="4470025" y="1630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59"/>
          <p:cNvSpPr txBox="1"/>
          <p:nvPr/>
        </p:nvSpPr>
        <p:spPr>
          <a:xfrm>
            <a:off x="3378150" y="1891925"/>
            <a:ext cx="2463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職責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人員配置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職掌</a:t>
            </a:r>
            <a:endParaRPr sz="40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/>
        </p:nvSpPr>
        <p:spPr>
          <a:xfrm>
            <a:off x="445100" y="556300"/>
            <a:ext cx="16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職責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412" name="Google Shape;412;p60"/>
          <p:cNvSpPr txBox="1"/>
          <p:nvPr/>
        </p:nvSpPr>
        <p:spPr>
          <a:xfrm>
            <a:off x="445100" y="1356700"/>
            <a:ext cx="5426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協助議會進程正常且完好進行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如: 統計人數，遞麥克風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人員配置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418" name="Google Shape;418;p61"/>
          <p:cNvSpPr txBox="1"/>
          <p:nvPr/>
        </p:nvSpPr>
        <p:spPr>
          <a:xfrm>
            <a:off x="445100" y="1356700"/>
            <a:ext cx="7691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由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議長任命秘書長一名</a:t>
            </a: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，負責</a:t>
            </a: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綜理秘書處事務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秘書長經由議長同意任命秘書</a:t>
            </a: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並指派其職務，如秩序，紀錄，攝影等工作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職掌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424" name="Google Shape;424;p62"/>
          <p:cNvSpPr txBox="1"/>
          <p:nvPr/>
        </p:nvSpPr>
        <p:spPr>
          <a:xfrm>
            <a:off x="445100" y="1356700"/>
            <a:ext cx="3966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一、議程編擬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二、議案文件撰擬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三、會議文件分發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四、會議紀錄製作及保存</a:t>
            </a:r>
            <a:endParaRPr sz="2400"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Klee One SemiBold"/>
                <a:ea typeface="Klee One SemiBold"/>
                <a:cs typeface="Klee One SemiBold"/>
                <a:sym typeface="Klee One SemiBold"/>
              </a:rPr>
              <a:t>五、文書檔案管理</a:t>
            </a:r>
            <a:endParaRPr sz="2400">
              <a:solidFill>
                <a:srgbClr val="FF0000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  <p:sp>
        <p:nvSpPr>
          <p:cNvPr id="425" name="Google Shape;425;p62"/>
          <p:cNvSpPr txBox="1"/>
          <p:nvPr/>
        </p:nvSpPr>
        <p:spPr>
          <a:xfrm>
            <a:off x="4004725" y="1340400"/>
            <a:ext cx="4635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六、學生議會新聞發布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七、公物之採購、保管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八、籌備會議及議長補選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九、受理覆議案，會議召開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十、通知相關人員出席列席會議</a:t>
            </a:r>
            <a:endParaRPr sz="24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/>
        </p:nvSpPr>
        <p:spPr>
          <a:xfrm>
            <a:off x="127050" y="1001700"/>
            <a:ext cx="8889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1122屆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學生議長選舉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/>
        </p:nvSpPr>
        <p:spPr>
          <a:xfrm>
            <a:off x="127050" y="262950"/>
            <a:ext cx="8889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1122屆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學生議長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交接暨就職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/>
        </p:nvSpPr>
        <p:spPr>
          <a:xfrm>
            <a:off x="127050" y="262950"/>
            <a:ext cx="8889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1121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學生會決算案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審查(續)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5" name="Google Shape;445;p66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{B0351206-A8F6-4703-A7DF-863089EDFBCA}</a:tableStyleId>
              </a:tblPr>
              <a:tblGrid>
                <a:gridCol w="1016000"/>
                <a:gridCol w="2019300"/>
                <a:gridCol w="13081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480,744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2023 舞會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552,400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534,271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-18,129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440,000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廠商工程與執行費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500,000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500,000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30,665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場佈及材料用具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30,000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22,237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-7,763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8,079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公共意外險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9,000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-9,000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2,000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警衛加班費及其他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37,000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2,884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-116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誤餐費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10,400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9,150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-1,250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6" name="Google Shape;446;p66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/>
        </p:nvSpPr>
        <p:spPr>
          <a:xfrm>
            <a:off x="708725" y="541950"/>
            <a:ext cx="337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會議記錄</a:t>
            </a:r>
            <a:endParaRPr sz="61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25" y="1469425"/>
            <a:ext cx="4047550" cy="26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275" y="1469425"/>
            <a:ext cx="4185426" cy="19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" name="Google Shape;451;p67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{B0351206-A8F6-4703-A7DF-863089EDFBCA}</a:tableStyleId>
              </a:tblPr>
              <a:tblGrid>
                <a:gridCol w="1016000"/>
                <a:gridCol w="2019300"/>
                <a:gridCol w="13081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2023 耶誕傳情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15,000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9,235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-5,765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2" name="Google Shape;452;p67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68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{B0351206-A8F6-4703-A7DF-863089EDFBCA}</a:tableStyleId>
              </a:tblPr>
              <a:tblGrid>
                <a:gridCol w="1016000"/>
                <a:gridCol w="2019300"/>
                <a:gridCol w="13081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11,110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誤餐費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8" name="Google Shape;458;p68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69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{B0351206-A8F6-4703-A7DF-863089EDFBCA}</a:tableStyleId>
              </a:tblPr>
              <a:tblGrid>
                <a:gridCol w="1016000"/>
                <a:gridCol w="2019300"/>
                <a:gridCol w="13081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1,926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雜支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5,000</a:t>
                      </a:r>
                      <a:r>
                        <a:rPr lang="es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0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-5,000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4" name="Google Shape;464;p69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9" name="Google Shape;469;p70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{B0351206-A8F6-4703-A7DF-863089EDFBCA}</a:tableStyleId>
              </a:tblPr>
              <a:tblGrid>
                <a:gridCol w="1016000"/>
                <a:gridCol w="2019300"/>
                <a:gridCol w="13081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學生議會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秘書處記憶卡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2,000  </a:t>
                      </a:r>
                      <a:r>
                        <a:rPr lang="es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1,400</a:t>
                      </a:r>
                      <a:r>
                        <a:rPr lang="es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-600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0" name="Google Shape;470;p70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Google Shape;475;p71"/>
          <p:cNvGraphicFramePr/>
          <p:nvPr/>
        </p:nvGraphicFramePr>
        <p:xfrm>
          <a:off x="445100" y="142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{B0351206-A8F6-4703-A7DF-863089EDFBCA}</a:tableStyleId>
              </a:tblPr>
              <a:tblGrid>
                <a:gridCol w="1016000"/>
                <a:gridCol w="2019300"/>
                <a:gridCol w="13081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1111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項目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預算數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1121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決算數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Klee One SemiBold"/>
                          <a:ea typeface="Klee One SemiBold"/>
                          <a:cs typeface="Klee One SemiBold"/>
                          <a:sym typeface="Klee One SemiBold"/>
                        </a:rPr>
                        <a:t>增減比較</a:t>
                      </a:r>
                      <a:endParaRPr sz="2000">
                        <a:latin typeface="Klee One SemiBold"/>
                        <a:ea typeface="Klee One SemiBold"/>
                        <a:cs typeface="Klee One SemiBold"/>
                        <a:sym typeface="Klee One SemiBold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665,134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本期經費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預計總支出</a:t>
                      </a:r>
                      <a:r>
                        <a:rPr lang="es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1,442,235</a:t>
                      </a:r>
                      <a:r>
                        <a:rPr lang="es" sz="1800"/>
                        <a:t>  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1,245,970</a:t>
                      </a:r>
                      <a:r>
                        <a:rPr lang="es" sz="1800"/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/>
                        <a:t>-196,265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6" name="Google Shape;476;p71"/>
          <p:cNvSpPr txBox="1"/>
          <p:nvPr/>
        </p:nvSpPr>
        <p:spPr>
          <a:xfrm>
            <a:off x="445100" y="556300"/>
            <a:ext cx="29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1"/>
                </a:solidFill>
                <a:latin typeface="Klee One SemiBold"/>
                <a:ea typeface="Klee One SemiBold"/>
                <a:cs typeface="Klee One SemiBold"/>
                <a:sym typeface="Klee One SemiBold"/>
              </a:rPr>
              <a:t>經費支出</a:t>
            </a:r>
            <a:endParaRPr sz="4000">
              <a:solidFill>
                <a:schemeClr val="dk1"/>
              </a:solidFill>
              <a:latin typeface="Klee One SemiBold"/>
              <a:ea typeface="Klee One SemiBold"/>
              <a:cs typeface="Klee One SemiBold"/>
              <a:sym typeface="Klee One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2"/>
          <p:cNvSpPr txBox="1"/>
          <p:nvPr/>
        </p:nvSpPr>
        <p:spPr>
          <a:xfrm>
            <a:off x="63550" y="1001700"/>
            <a:ext cx="8889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學生議員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提案審議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 txBox="1"/>
          <p:nvPr/>
        </p:nvSpPr>
        <p:spPr>
          <a:xfrm>
            <a:off x="127050" y="1740600"/>
            <a:ext cx="8889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臨時動議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/>
        </p:nvSpPr>
        <p:spPr>
          <a:xfrm>
            <a:off x="127050" y="1740600"/>
            <a:ext cx="8889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散會</a:t>
            </a:r>
            <a:endParaRPr sz="96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/>
        </p:nvSpPr>
        <p:spPr>
          <a:xfrm>
            <a:off x="708725" y="541950"/>
            <a:ext cx="337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會議記錄</a:t>
            </a:r>
            <a:endParaRPr sz="61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25" y="1487500"/>
            <a:ext cx="4364424" cy="26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150" y="1487500"/>
            <a:ext cx="3465811" cy="2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/>
        </p:nvSpPr>
        <p:spPr>
          <a:xfrm>
            <a:off x="708725" y="541950"/>
            <a:ext cx="337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會議記錄</a:t>
            </a:r>
            <a:endParaRPr sz="61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25" y="1459050"/>
            <a:ext cx="4918975" cy="1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700" y="1459050"/>
            <a:ext cx="3211500" cy="249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/>
        </p:nvSpPr>
        <p:spPr>
          <a:xfrm>
            <a:off x="708725" y="541950"/>
            <a:ext cx="337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會議記錄</a:t>
            </a:r>
            <a:endParaRPr sz="61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25" y="1573350"/>
            <a:ext cx="4045349" cy="32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74" y="1573350"/>
            <a:ext cx="4085125" cy="3355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708725" y="541950"/>
            <a:ext cx="337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會議記錄</a:t>
            </a:r>
            <a:endParaRPr sz="61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25" y="1573350"/>
            <a:ext cx="4546051" cy="26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775" y="1573350"/>
            <a:ext cx="3624950" cy="306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/>
        </p:nvSpPr>
        <p:spPr>
          <a:xfrm>
            <a:off x="708725" y="541950"/>
            <a:ext cx="3376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chemeClr val="dk1"/>
                </a:solidFill>
                <a:latin typeface="Zen Old Mincho SemiBold"/>
                <a:ea typeface="Zen Old Mincho SemiBold"/>
                <a:cs typeface="Zen Old Mincho SemiBold"/>
                <a:sym typeface="Zen Old Mincho SemiBold"/>
              </a:rPr>
              <a:t>會議記錄</a:t>
            </a:r>
            <a:endParaRPr sz="6100">
              <a:solidFill>
                <a:schemeClr val="dk1"/>
              </a:solidFill>
              <a:latin typeface="Zen Old Mincho SemiBold"/>
              <a:ea typeface="Zen Old Mincho SemiBold"/>
              <a:cs typeface="Zen Old Mincho SemiBold"/>
              <a:sym typeface="Zen Old Mincho SemiBold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25" y="1573350"/>
            <a:ext cx="5307795" cy="3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